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331" r:id="rId6"/>
    <p:sldId id="260" r:id="rId7"/>
    <p:sldId id="261" r:id="rId8"/>
    <p:sldId id="262" r:id="rId9"/>
    <p:sldId id="263" r:id="rId10"/>
    <p:sldId id="332" r:id="rId11"/>
    <p:sldId id="264" r:id="rId12"/>
    <p:sldId id="32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25" r:id="rId26"/>
    <p:sldId id="326" r:id="rId27"/>
    <p:sldId id="280" r:id="rId28"/>
    <p:sldId id="327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6" r:id="rId53"/>
    <p:sldId id="305" r:id="rId54"/>
    <p:sldId id="308" r:id="rId55"/>
    <p:sldId id="309" r:id="rId56"/>
    <p:sldId id="310" r:id="rId57"/>
    <p:sldId id="323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28" r:id="rId66"/>
    <p:sldId id="329" r:id="rId67"/>
    <p:sldId id="330" r:id="rId68"/>
    <p:sldId id="32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6">
          <p15:clr>
            <a:srgbClr val="A4A3A4"/>
          </p15:clr>
        </p15:guide>
        <p15:guide id="2" pos="2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9" autoAdjust="0"/>
    <p:restoredTop sz="86478" autoAdjust="0"/>
  </p:normalViewPr>
  <p:slideViewPr>
    <p:cSldViewPr>
      <p:cViewPr>
        <p:scale>
          <a:sx n="130" d="100"/>
          <a:sy n="130" d="100"/>
        </p:scale>
        <p:origin x="528" y="-1072"/>
      </p:cViewPr>
      <p:guideLst>
        <p:guide orient="horz" pos="3016"/>
        <p:guide pos="2320"/>
      </p:guideLst>
    </p:cSldViewPr>
  </p:slideViewPr>
  <p:outlineViewPr>
    <p:cViewPr>
      <p:scale>
        <a:sx n="33" d="100"/>
        <a:sy n="33" d="100"/>
      </p:scale>
      <p:origin x="0" y="-2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3" d="100"/>
        <a:sy n="193" d="100"/>
      </p:scale>
      <p:origin x="0" y="409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381A8-2013-4254-92D3-ED612045E6C7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27051-AC0E-47CF-8314-A4E25DB20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35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93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6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21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36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0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79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24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31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4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24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4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81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81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53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5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4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9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4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3AD74-1E04-4F19-BA68-32205571D8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19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6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3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1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3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5"/>
            <a:ext cx="6261100" cy="20525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5426288"/>
            <a:ext cx="5156200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0" y="536423"/>
            <a:ext cx="1657350" cy="11406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536423"/>
            <a:ext cx="4849283" cy="11406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241186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3" y="6153339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3" y="4058633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3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1"/>
            <a:ext cx="3254596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7" y="2143474"/>
            <a:ext cx="3255874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7" y="3036771"/>
            <a:ext cx="3255874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1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1" y="381259"/>
            <a:ext cx="4117799" cy="81726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1" y="2003825"/>
            <a:ext cx="2423363" cy="65501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0"/>
            <a:ext cx="4419600" cy="791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5"/>
            <a:ext cx="4419600" cy="5745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4"/>
            <a:ext cx="4419600" cy="11238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0" y="383477"/>
            <a:ext cx="6629400" cy="159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234355"/>
            <a:ext cx="6629400" cy="6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t>8/4/19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dmri.slicer.org/" TargetMode="Externa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084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914400" y="1409700"/>
            <a:ext cx="82296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4" smtClean="0">
                <a:solidFill>
                  <a:srgbClr val="000000"/>
                </a:solidFill>
                <a:latin typeface="Calibri"/>
                <a:cs typeface="Calibri"/>
              </a:rPr>
              <a:t>Exploring Peritumoral White</a:t>
            </a:r>
          </a:p>
          <a:p>
            <a:pPr>
              <a:lnSpc>
                <a:spcPts val="5750"/>
              </a:lnSpc>
            </a:pPr>
            <a:endParaRPr lang="en-CA" sz="5004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87600" y="2171700"/>
            <a:ext cx="67564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6" smtClean="0">
                <a:solidFill>
                  <a:srgbClr val="000000"/>
                </a:solidFill>
                <a:latin typeface="Calibri"/>
                <a:cs typeface="Calibri"/>
              </a:rPr>
              <a:t>Matter Fibers for</a:t>
            </a:r>
          </a:p>
          <a:p>
            <a:pPr>
              <a:lnSpc>
                <a:spcPts val="5750"/>
              </a:lnSpc>
            </a:pPr>
            <a:endParaRPr lang="en-CA" sz="500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00200" y="2933700"/>
            <a:ext cx="75438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4" smtClean="0">
                <a:solidFill>
                  <a:srgbClr val="000000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5750"/>
              </a:lnSpc>
            </a:pPr>
            <a:endParaRPr lang="en-CA" sz="5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02000" y="3924300"/>
            <a:ext cx="584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5" smtClean="0">
                <a:solidFill>
                  <a:srgbClr val="9A9A9A"/>
                </a:solidFill>
                <a:latin typeface="Calibri"/>
                <a:cs typeface="Calibri"/>
              </a:rPr>
              <a:t>Sonia Pujol, Ph.D.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52800" y="4432300"/>
            <a:ext cx="5791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9A9A9A"/>
                </a:solidFill>
                <a:latin typeface="Calibri"/>
                <a:cs typeface="Calibri"/>
              </a:rPr>
              <a:t>Ron Kikinis, M.D.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27300" y="5359400"/>
            <a:ext cx="6616700" cy="1117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00"/>
              </a:lnSpc>
              <a:tabLst>
                <a:tab pos="698500" algn="l"/>
              </a:tabLst>
            </a:pPr>
            <a:r>
              <a:rPr lang="en-CA" sz="2795" smtClean="0">
                <a:solidFill>
                  <a:srgbClr val="9A9A9A"/>
                </a:solidFill>
                <a:latin typeface="Calibri"/>
                <a:cs typeface="Calibri"/>
              </a:rPr>
              <a:t>Surgical Planning Laboratory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9A9A9A"/>
                </a:solidFill>
                <a:latin typeface="Calibri"/>
                <a:cs typeface="Calibri"/>
              </a:rPr>
              <a:t>	Harvard University</a:t>
            </a:r>
          </a:p>
          <a:p>
            <a:pPr>
              <a:lnSpc>
                <a:spcPts val="41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9552" y="245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Tutorial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248" y="1600200"/>
            <a:ext cx="7696200" cy="50292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Please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ownload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sample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data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at </a:t>
            </a:r>
            <a:endParaRPr 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https</a:t>
            </a:r>
            <a:r>
              <a:rPr lang="en-US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://</a:t>
            </a:r>
            <a:r>
              <a:rPr lang="en-US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www.slicer.org</a:t>
            </a:r>
            <a:r>
              <a:rPr lang="en-US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</a:t>
            </a:r>
            <a:r>
              <a:rPr lang="en-US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slicerWiki</a:t>
            </a:r>
            <a:r>
              <a:rPr lang="en-US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/images/b/bb/</a:t>
            </a:r>
            <a:r>
              <a:rPr lang="en-US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WhiteMatterExplorationData.zip</a:t>
            </a:r>
            <a:endParaRPr lang="en-US" u="sng" dirty="0" smtClean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u="sng" dirty="0" smtClean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779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4067944" y="4077072"/>
            <a:ext cx="3147888" cy="1224136"/>
          </a:xfrm>
          <a:custGeom>
            <a:avLst/>
            <a:gdLst/>
            <a:ahLst/>
            <a:cxnLst/>
            <a:rect l="l" t="t" r="r" b="b"/>
            <a:pathLst>
              <a:path w="2667000" h="1200150">
                <a:moveTo>
                  <a:pt x="0" y="1200150"/>
                </a:moveTo>
                <a:lnTo>
                  <a:pt x="2667000" y="1200150"/>
                </a:lnTo>
                <a:lnTo>
                  <a:pt x="2667000" y="0"/>
                </a:lnTo>
                <a:lnTo>
                  <a:pt x="0" y="0"/>
                </a:lnTo>
                <a:lnTo>
                  <a:pt x="0" y="12001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439" marR="99711">
              <a:lnSpc>
                <a:spcPct val="100041"/>
              </a:lnSpc>
              <a:spcBef>
                <a:spcPts val="434"/>
              </a:spcBef>
            </a:pPr>
            <a:r>
              <a:rPr lang="en-US" dirty="0" smtClean="0">
                <a:latin typeface="Arial"/>
                <a:cs typeface="Arial"/>
              </a:rPr>
              <a:t>Drag and drop both the “</a:t>
            </a:r>
            <a:r>
              <a:rPr lang="en-CA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BaselineVolume.nrrd</a:t>
            </a:r>
            <a:r>
              <a:rPr lang="en-CA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dirty="0" smtClean="0">
                <a:latin typeface="Arial"/>
                <a:cs typeface="Arial"/>
              </a:rPr>
              <a:t>and </a:t>
            </a:r>
            <a:r>
              <a:rPr lang="en-CA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DTIVolume.nhdr</a:t>
            </a:r>
            <a:r>
              <a:rPr lang="en-US" dirty="0" smtClean="0">
                <a:latin typeface="Arial"/>
                <a:cs typeface="Arial"/>
              </a:rPr>
              <a:t> files to the Slicer window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779912" y="3573016"/>
            <a:ext cx="288032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652120" y="3390714"/>
            <a:ext cx="792088" cy="660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1613334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4" name="object 10"/>
          <p:cNvSpPr/>
          <p:nvPr/>
        </p:nvSpPr>
        <p:spPr>
          <a:xfrm>
            <a:off x="2645735" y="5280215"/>
            <a:ext cx="3870481" cy="957097"/>
          </a:xfrm>
          <a:custGeom>
            <a:avLst/>
            <a:gdLst/>
            <a:ahLst/>
            <a:cxnLst/>
            <a:rect l="l" t="t" r="r" b="b"/>
            <a:pathLst>
              <a:path w="2667000" h="1200150">
                <a:moveTo>
                  <a:pt x="0" y="1200150"/>
                </a:moveTo>
                <a:lnTo>
                  <a:pt x="2667000" y="1200150"/>
                </a:lnTo>
                <a:lnTo>
                  <a:pt x="2667000" y="0"/>
                </a:lnTo>
                <a:lnTo>
                  <a:pt x="0" y="0"/>
                </a:lnTo>
                <a:lnTo>
                  <a:pt x="0" y="12001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439" marR="99711">
              <a:lnSpc>
                <a:spcPct val="100041"/>
              </a:lnSpc>
              <a:spcBef>
                <a:spcPts val="434"/>
              </a:spcBef>
            </a:pPr>
            <a:r>
              <a:rPr lang="en-US" dirty="0" smtClean="0">
                <a:latin typeface="Arial"/>
                <a:cs typeface="Arial"/>
              </a:rPr>
              <a:t>After dragging and dropping the “</a:t>
            </a:r>
            <a:r>
              <a:rPr lang="en-US" b="1" dirty="0" smtClean="0">
                <a:latin typeface="Arial"/>
                <a:cs typeface="Arial"/>
              </a:rPr>
              <a:t>.</a:t>
            </a:r>
            <a:r>
              <a:rPr lang="en-US" b="1" dirty="0" err="1" smtClean="0">
                <a:latin typeface="Arial"/>
                <a:cs typeface="Arial"/>
              </a:rPr>
              <a:t>nrrd</a:t>
            </a:r>
            <a:r>
              <a:rPr lang="en-US" b="1" dirty="0" smtClean="0">
                <a:latin typeface="Arial"/>
                <a:cs typeface="Arial"/>
              </a:rPr>
              <a:t> and .</a:t>
            </a:r>
            <a:r>
              <a:rPr lang="en-US" b="1" dirty="0" err="1" smtClean="0">
                <a:latin typeface="Arial"/>
                <a:cs typeface="Arial"/>
              </a:rPr>
              <a:t>nhdr</a:t>
            </a:r>
            <a:r>
              <a:rPr lang="en-US" b="1" dirty="0" smtClean="0">
                <a:latin typeface="Arial"/>
                <a:cs typeface="Arial"/>
              </a:rPr>
              <a:t> volume files</a:t>
            </a:r>
            <a:r>
              <a:rPr lang="en-US" dirty="0" smtClean="0">
                <a:latin typeface="Arial"/>
                <a:cs typeface="Arial"/>
              </a:rPr>
              <a:t>” into the Slicer window, click on </a:t>
            </a:r>
            <a:r>
              <a:rPr lang="en-US" b="1" dirty="0" smtClean="0">
                <a:latin typeface="Arial"/>
                <a:cs typeface="Arial"/>
              </a:rPr>
              <a:t>OK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499992" y="4509120"/>
            <a:ext cx="1656184" cy="771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633872"/>
            <a:ext cx="9144000" cy="210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7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4077072"/>
            <a:ext cx="3513212" cy="89062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has loaded the DTI volume and the baseline image.</a:t>
            </a:r>
          </a:p>
          <a:p>
            <a:pPr>
              <a:lnSpc>
                <a:spcPts val="207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52" y="1340768"/>
            <a:ext cx="9144000" cy="51435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4500" y="1803400"/>
            <a:ext cx="2471316" cy="138499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dirty="0" smtClean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sz="1812" b="1" dirty="0" smtClean="0">
                <a:solidFill>
                  <a:srgbClr val="000000"/>
                </a:solidFill>
                <a:latin typeface="Arial Bold"/>
                <a:cs typeface="Arial Bold"/>
              </a:rPr>
              <a:t>pin icon </a:t>
            </a:r>
            <a:r>
              <a:rPr lang="en-CA" sz="1802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display the slice menu,</a:t>
            </a:r>
            <a:r>
              <a:rPr lang="en-CA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then click on the 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link</a:t>
            </a:r>
          </a:p>
          <a:p>
            <a:pPr>
              <a:lnSpc>
                <a:spcPts val="2070"/>
              </a:lnSpc>
            </a:pPr>
            <a:endParaRPr lang="en-CA" sz="1802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4500" y="2603500"/>
            <a:ext cx="736600" cy="266700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icon</a:t>
            </a:r>
          </a:p>
          <a:p>
            <a:pPr>
              <a:lnSpc>
                <a:spcPts val="2070"/>
              </a:lnSpc>
            </a:pPr>
            <a:endParaRPr lang="en-CA" sz="1810" b="1" dirty="0" smtClean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1600" y="2603500"/>
            <a:ext cx="1809700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to link the 3</a:t>
            </a:r>
          </a:p>
          <a:p>
            <a:pPr>
              <a:lnSpc>
                <a:spcPts val="2070"/>
              </a:lnSpc>
            </a:pPr>
            <a:endParaRPr lang="en-CA" sz="18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4500" y="2895600"/>
            <a:ext cx="2471316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anatomical viewers.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500" y="3175000"/>
            <a:ext cx="2471316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dirty="0" smtClean="0">
                <a:solidFill>
                  <a:srgbClr val="000000"/>
                </a:solidFill>
                <a:latin typeface="Arial"/>
                <a:cs typeface="Arial"/>
              </a:rPr>
              <a:t>Then change the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4500" y="3429000"/>
            <a:ext cx="2471316" cy="846386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background so it is set</a:t>
            </a:r>
            <a:r>
              <a:rPr lang="en-CA" sz="18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CA" sz="1810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endParaRPr lang="en-CA" sz="1810" b="1" dirty="0" smtClean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20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878243" y="2850868"/>
            <a:ext cx="1678105" cy="1658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11"/>
          <p:cNvSpPr/>
          <p:nvPr/>
        </p:nvSpPr>
        <p:spPr>
          <a:xfrm>
            <a:off x="3266734" y="4007954"/>
            <a:ext cx="153138" cy="156592"/>
          </a:xfrm>
          <a:custGeom>
            <a:avLst/>
            <a:gdLst/>
            <a:ahLst/>
            <a:cxnLst/>
            <a:rect l="l" t="t" r="r" b="b"/>
            <a:pathLst>
              <a:path w="533400" h="244475">
                <a:moveTo>
                  <a:pt x="0" y="40767"/>
                </a:moveTo>
                <a:lnTo>
                  <a:pt x="9431" y="14697"/>
                </a:lnTo>
                <a:lnTo>
                  <a:pt x="32939" y="748"/>
                </a:lnTo>
                <a:lnTo>
                  <a:pt x="40746" y="0"/>
                </a:lnTo>
                <a:lnTo>
                  <a:pt x="492658" y="0"/>
                </a:lnTo>
                <a:lnTo>
                  <a:pt x="518729" y="9449"/>
                </a:lnTo>
                <a:lnTo>
                  <a:pt x="532653" y="32969"/>
                </a:lnTo>
                <a:lnTo>
                  <a:pt x="533400" y="40767"/>
                </a:lnTo>
                <a:lnTo>
                  <a:pt x="533400" y="203707"/>
                </a:lnTo>
                <a:lnTo>
                  <a:pt x="523969" y="229779"/>
                </a:lnTo>
                <a:lnTo>
                  <a:pt x="500461" y="243726"/>
                </a:lnTo>
                <a:lnTo>
                  <a:pt x="492658" y="244475"/>
                </a:lnTo>
                <a:lnTo>
                  <a:pt x="40746" y="244475"/>
                </a:lnTo>
                <a:lnTo>
                  <a:pt x="14675" y="235027"/>
                </a:lnTo>
                <a:lnTo>
                  <a:pt x="747" y="211508"/>
                </a:lnTo>
                <a:lnTo>
                  <a:pt x="0" y="203707"/>
                </a:lnTo>
                <a:lnTo>
                  <a:pt x="0" y="40767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491880" y="2067317"/>
            <a:ext cx="2863552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Volumes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module from the Modules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menu</a:t>
            </a:r>
            <a:endParaRPr lang="en-CA" sz="1800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555776" y="2605926"/>
            <a:ext cx="2321024" cy="11675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6" name="object 2"/>
          <p:cNvSpPr txBox="1"/>
          <p:nvPr/>
        </p:nvSpPr>
        <p:spPr>
          <a:xfrm>
            <a:off x="4413664" y="1772817"/>
            <a:ext cx="3830743" cy="108012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The user can manually adjust the </a:t>
            </a:r>
            <a:r>
              <a:rPr lang="en-US" sz="1800" b="1" spc="0" dirty="0" smtClean="0">
                <a:latin typeface="Arial"/>
                <a:cs typeface="Arial"/>
              </a:rPr>
              <a:t>Window Level editor presets </a:t>
            </a:r>
            <a:r>
              <a:rPr lang="en-US" sz="1800" spc="0" dirty="0" smtClean="0">
                <a:latin typeface="Arial"/>
                <a:cs typeface="Arial"/>
              </a:rPr>
              <a:t>with the </a:t>
            </a:r>
            <a:r>
              <a:rPr lang="en-US" sz="1800" b="1" spc="0" dirty="0" smtClean="0">
                <a:latin typeface="Arial"/>
                <a:cs typeface="Arial"/>
              </a:rPr>
              <a:t>Volume </a:t>
            </a:r>
            <a:r>
              <a:rPr lang="en-US" sz="1800" spc="0" dirty="0" smtClean="0">
                <a:latin typeface="Arial"/>
                <a:cs typeface="Arial"/>
              </a:rPr>
              <a:t>module menu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3429000"/>
            <a:ext cx="3347864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980728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5076056" y="1565647"/>
            <a:ext cx="3775929" cy="72008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Click on the </a:t>
            </a:r>
            <a:r>
              <a:rPr lang="en-US" sz="1800" b="1" spc="0" dirty="0" smtClean="0">
                <a:latin typeface="Arial"/>
                <a:cs typeface="Arial"/>
              </a:rPr>
              <a:t>Layout menu </a:t>
            </a:r>
            <a:r>
              <a:rPr lang="en-US" sz="1800" spc="0" dirty="0" smtClean="0">
                <a:latin typeface="Arial"/>
                <a:cs typeface="Arial"/>
              </a:rPr>
              <a:t>and select the layout </a:t>
            </a:r>
            <a:r>
              <a:rPr lang="en-US" sz="1800" b="1" spc="0" dirty="0" smtClean="0">
                <a:latin typeface="Arial"/>
                <a:cs typeface="Arial"/>
              </a:rPr>
              <a:t>Red Slice only</a:t>
            </a:r>
            <a:endParaRPr sz="1800" b="1" dirty="0"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436096" y="2285727"/>
            <a:ext cx="1080120" cy="12152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4051300" y="2133600"/>
            <a:ext cx="5092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Part 1: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300" y="2743200"/>
            <a:ext cx="5092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Segmenting the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51300" y="3352800"/>
            <a:ext cx="5092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tumor and ventricles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866900" y="304800"/>
            <a:ext cx="72771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70500" y="2171700"/>
            <a:ext cx="37592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The tumor in this clinical case is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70500" y="2476500"/>
            <a:ext cx="38735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composed of two parts: a solid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part, and a cystic part.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70500" y="3695700"/>
            <a:ext cx="37592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In this section, we will segment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the different parts of the tumor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70500" y="4305300"/>
            <a:ext cx="37592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6" smtClean="0">
                <a:solidFill>
                  <a:srgbClr val="000000"/>
                </a:solidFill>
                <a:latin typeface="Arial"/>
                <a:cs typeface="Arial"/>
              </a:rPr>
              <a:t>using a Grow Cut Segmentation</a:t>
            </a:r>
          </a:p>
          <a:p>
            <a:pPr>
              <a:lnSpc>
                <a:spcPts val="2300"/>
              </a:lnSpc>
            </a:pPr>
            <a:endParaRPr lang="en-CA" sz="2006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70500" y="4610100"/>
            <a:ext cx="37592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algorithm.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9" y="1628800"/>
            <a:ext cx="4048690" cy="4648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084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921000" y="304800"/>
            <a:ext cx="62230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Clinical Goal</a:t>
            </a:r>
          </a:p>
          <a:p>
            <a:pPr>
              <a:lnSpc>
                <a:spcPts val="5060"/>
              </a:lnSpc>
            </a:pPr>
            <a:endParaRPr lang="en-CA" sz="4404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08500" y="17907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Diffusion Tensor Imaging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08500" y="2209800"/>
            <a:ext cx="46355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(DTI) Tractography has the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potential to bring valuable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08500" y="30734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spatial information on tumor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08500" y="35052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infiltration and tract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08500" y="39243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displacement for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08500" y="43561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neurosurgical planning of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1300" y="4762500"/>
            <a:ext cx="4152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103" smtClean="0">
                <a:solidFill>
                  <a:srgbClr val="000000"/>
                </a:solidFill>
                <a:latin typeface="Arial"/>
                <a:cs typeface="Arial"/>
              </a:rPr>
              <a:t>Image Courtesy of Dr. Alexandra Golby, Brigham and Women’s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03" smtClean="0">
                <a:solidFill>
                  <a:srgbClr val="000000"/>
                </a:solidFill>
                <a:latin typeface="Arial"/>
                <a:cs typeface="Arial"/>
              </a:rPr>
              <a:t>Hospital, Boston, MA..</a:t>
            </a:r>
          </a:p>
          <a:p>
            <a:pPr>
              <a:lnSpc>
                <a:spcPts val="130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08500" y="4787900"/>
            <a:ext cx="45212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tumor resection.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899592" y="4797152"/>
            <a:ext cx="3313723" cy="720079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Slicer displays only the Axial anatomical slice in the Viewer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4211960" y="2331134"/>
            <a:ext cx="3313723" cy="88184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dirty="0" smtClean="0">
                <a:latin typeface="Arial"/>
                <a:cs typeface="Arial"/>
              </a:rPr>
              <a:t>Go to </a:t>
            </a:r>
            <a:r>
              <a:rPr lang="en-US" b="1" dirty="0" smtClean="0">
                <a:latin typeface="Arial"/>
                <a:cs typeface="Arial"/>
              </a:rPr>
              <a:t>All modules </a:t>
            </a:r>
            <a:r>
              <a:rPr lang="en-US" dirty="0" smtClean="0">
                <a:latin typeface="Arial"/>
                <a:cs typeface="Arial"/>
              </a:rPr>
              <a:t>and c</a:t>
            </a:r>
            <a:r>
              <a:rPr lang="en-US" sz="1800" spc="0" dirty="0" smtClean="0">
                <a:latin typeface="Arial"/>
                <a:cs typeface="Arial"/>
              </a:rPr>
              <a:t>lick </a:t>
            </a:r>
            <a:r>
              <a:rPr lang="en-US" sz="1800" spc="0" dirty="0" smtClean="0">
                <a:latin typeface="Arial"/>
                <a:cs typeface="Arial"/>
              </a:rPr>
              <a:t>on the Modules menu and select the module </a:t>
            </a:r>
            <a:r>
              <a:rPr lang="en-US" sz="1800" b="1" spc="0" dirty="0" smtClean="0">
                <a:latin typeface="Arial"/>
                <a:cs typeface="Arial"/>
              </a:rPr>
              <a:t>Editor</a:t>
            </a:r>
            <a:endParaRPr sz="1800" b="1" dirty="0"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3635896" y="1481467"/>
            <a:ext cx="576064" cy="1290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889248" y="4912047"/>
            <a:ext cx="3466728" cy="1251397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The ‘</a:t>
            </a:r>
            <a:r>
              <a:rPr lang="en-US" sz="1800" spc="0" dirty="0" err="1" smtClean="0">
                <a:latin typeface="Arial"/>
                <a:cs typeface="Arial"/>
              </a:rPr>
              <a:t>SlicerApp</a:t>
            </a:r>
            <a:r>
              <a:rPr lang="en-US" sz="1800" spc="0" dirty="0" smtClean="0">
                <a:latin typeface="Arial"/>
                <a:cs typeface="Arial"/>
              </a:rPr>
              <a:t>-real’ window appears. Select the label map </a:t>
            </a:r>
            <a:r>
              <a:rPr lang="en-US" sz="1800" b="1" spc="0" dirty="0" err="1" smtClean="0">
                <a:latin typeface="Arial"/>
                <a:cs typeface="Arial"/>
              </a:rPr>
              <a:t>GenericAnatomyColors</a:t>
            </a:r>
            <a:r>
              <a:rPr lang="en-US" sz="1800" b="1" spc="0" dirty="0" smtClean="0">
                <a:latin typeface="Arial"/>
                <a:cs typeface="Arial"/>
              </a:rPr>
              <a:t> </a:t>
            </a:r>
            <a:r>
              <a:rPr lang="en-US" sz="1800" spc="0" dirty="0" smtClean="0">
                <a:latin typeface="Arial"/>
                <a:cs typeface="Arial"/>
              </a:rPr>
              <a:t>and click</a:t>
            </a:r>
            <a:r>
              <a:rPr lang="en-US" sz="1800" b="1" spc="0" dirty="0" smtClean="0">
                <a:latin typeface="Arial"/>
                <a:cs typeface="Arial"/>
              </a:rPr>
              <a:t> OK</a:t>
            </a:r>
            <a:r>
              <a:rPr lang="en-US" sz="1800" spc="0" dirty="0" smtClean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355976" y="4509120"/>
            <a:ext cx="2641724" cy="398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3491880" y="2208496"/>
            <a:ext cx="2537614" cy="37169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>
                <a:solidFill>
                  <a:srgbClr val="000000"/>
                </a:solidFill>
                <a:latin typeface="Arial Bold"/>
                <a:cs typeface="Arial Bold"/>
              </a:rPr>
              <a:t>PaintEffect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57200" y="2580195"/>
            <a:ext cx="3034680" cy="1332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40768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628800"/>
            <a:ext cx="9143999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241300" y="1547920"/>
            <a:ext cx="3131840" cy="852066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down the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 Editor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module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altLang="zh-CN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Click the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color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bar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search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pre-defined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label.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51720" y="2396881"/>
            <a:ext cx="1275680" cy="2328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222801" y="2215964"/>
            <a:ext cx="3312368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cyst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select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number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309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cystic part of the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altLang="zh-CN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1878985" y="2864036"/>
            <a:ext cx="1252855" cy="10343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1599016" y="3051336"/>
            <a:ext cx="2160240" cy="2880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Set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Radius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23728" y="3339368"/>
            <a:ext cx="288032" cy="10684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8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335849" y="4574091"/>
            <a:ext cx="2716607" cy="115212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a single motion, draw a a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circle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cystic part of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sz="1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continuous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frames.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042697" y="3356992"/>
            <a:ext cx="1545527" cy="1224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116632" y="2276872"/>
            <a:ext cx="3312368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mass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select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number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7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solid part of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altLang="zh-CN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93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995936" y="3068960"/>
            <a:ext cx="2232248" cy="1656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/>
          <p:cNvSpPr txBox="1"/>
          <p:nvPr/>
        </p:nvSpPr>
        <p:spPr>
          <a:xfrm>
            <a:off x="2555776" y="4624388"/>
            <a:ext cx="2716607" cy="115212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a single motion, draw a a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line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the </a:t>
            </a:r>
            <a:r>
              <a:rPr lang="en-CA" b="1" dirty="0">
                <a:solidFill>
                  <a:srgbClr val="000000"/>
                </a:solidFill>
                <a:latin typeface="Arial"/>
                <a:cs typeface="Arial"/>
              </a:rPr>
              <a:t>solid part of the </a:t>
            </a:r>
            <a:r>
              <a:rPr lang="en-CA" b="1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continuous</a:t>
            </a:r>
            <a:r>
              <a:rPr lang="zh-CN" altLang="en-US" b="1" dirty="0" smtClean="0"/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frames.</a:t>
            </a:r>
            <a:endParaRPr lang="en-CA" sz="2000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857500" y="304800"/>
            <a:ext cx="6286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Clinical Case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300" y="1638300"/>
            <a:ext cx="2286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94200" y="1638300"/>
            <a:ext cx="46355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35 year-old male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94200" y="21336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diagnosed with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94200" y="2616200"/>
            <a:ext cx="4201303" cy="9473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Glioblastoma multiform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94200" y="31115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(GBM)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51300" y="3695700"/>
            <a:ext cx="50927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• Diffusion Weighted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94200" y="41783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Imaging (DWI)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94200" y="46609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acquisition for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94200" y="51562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neurosurgical planning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84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090" y="3781822"/>
            <a:ext cx="3980845" cy="1015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bject 2"/>
          <p:cNvSpPr txBox="1"/>
          <p:nvPr/>
        </p:nvSpPr>
        <p:spPr>
          <a:xfrm>
            <a:off x="4788024" y="4653136"/>
            <a:ext cx="3168352" cy="946496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color #107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and draw a circle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around the solid and cystic parts of the tumor.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08104" y="3709814"/>
            <a:ext cx="936104" cy="943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107504" y="2097213"/>
            <a:ext cx="3800873" cy="611707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GrowCutEffect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tool. 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95536" y="2708920"/>
            <a:ext cx="1368152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511300" y="304800"/>
            <a:ext cx="76327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Grow Cut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22700" y="1625600"/>
            <a:ext cx="53213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  <a:tab pos="342900" algn="l"/>
              </a:tabLst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•  The Grow Cut Segmentation method is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	a competitive region growing algorithm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	using Cellular Automata.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22700" y="2984500"/>
            <a:ext cx="532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•  The algorithm performs multi-label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65600" y="3276600"/>
            <a:ext cx="49784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image segmentation using a set of user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input scribbles.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22700" y="4330700"/>
            <a:ext cx="532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6" smtClean="0">
                <a:solidFill>
                  <a:srgbClr val="000000"/>
                </a:solidFill>
                <a:latin typeface="Arial"/>
                <a:cs typeface="Arial"/>
              </a:rPr>
              <a:t>•  V. Vezhnevets, V. Konouchine. "Grow-</a:t>
            </a:r>
          </a:p>
          <a:p>
            <a:pPr>
              <a:lnSpc>
                <a:spcPts val="2300"/>
              </a:lnSpc>
            </a:pPr>
            <a:endParaRPr lang="en-CA" sz="200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65600" y="4622800"/>
            <a:ext cx="49784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Cut" - Interactive Multi-Label N-D Image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Segmentation". Proc. Graphicon. 2005 .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pp. 150-156.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179512" y="5589240"/>
            <a:ext cx="4114420" cy="611707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Click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Apply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 apply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GrowCutEffect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segmentation algorithm. 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331640" y="5085184"/>
            <a:ext cx="360040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683568" y="2027192"/>
            <a:ext cx="2952328" cy="611707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results from the segmentation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7524328" y="3217561"/>
            <a:ext cx="1331640" cy="2923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Cystic part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7599048" y="2415907"/>
            <a:ext cx="1256920" cy="330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Solid part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997700" y="2609006"/>
            <a:ext cx="563988" cy="5292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1"/>
          </p:cNvCxnSpPr>
          <p:nvPr/>
        </p:nvCxnSpPr>
        <p:spPr>
          <a:xfrm flipH="1" flipV="1">
            <a:off x="7112000" y="3217561"/>
            <a:ext cx="412328" cy="1461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3442320" y="4653136"/>
            <a:ext cx="3250704" cy="113322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up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menu and select the tab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Per-Structure Volumes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 Then click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Split Merge Volume.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44" y="3066854"/>
            <a:ext cx="3976092" cy="1141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627784" y="4208838"/>
            <a:ext cx="814537" cy="8886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4427984" y="3933056"/>
            <a:ext cx="3250704" cy="6066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Click on the Modules menu and select the Module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Data.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195736" y="1988488"/>
            <a:ext cx="2232248" cy="2023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212976"/>
            <a:ext cx="3995936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2"/>
          <p:cNvSpPr txBox="1"/>
          <p:nvPr/>
        </p:nvSpPr>
        <p:spPr>
          <a:xfrm>
            <a:off x="467544" y="4077072"/>
            <a:ext cx="3250704" cy="606644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The different label maps have been generated.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4069068" y="4005064"/>
            <a:ext cx="3250704" cy="39062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Go back to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 module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35696" y="2564904"/>
            <a:ext cx="2232248" cy="144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051720" y="5143500"/>
            <a:ext cx="6732748" cy="36004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volume </a:t>
            </a:r>
            <a:r>
              <a:rPr lang="en-CA" sz="1810" b="1" dirty="0" err="1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-ventricles</a:t>
            </a:r>
            <a:r>
              <a:rPr lang="zh-CN" altLang="en-US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of</a:t>
            </a:r>
            <a:r>
              <a:rPr lang="zh-CN" altLang="en-US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brain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-</a:t>
            </a:r>
            <a:r>
              <a:rPr lang="en-CA" sz="1810" b="1" dirty="0">
                <a:solidFill>
                  <a:srgbClr val="000000"/>
                </a:solidFill>
                <a:latin typeface="Arial Bold"/>
                <a:cs typeface="Arial Bold"/>
              </a:rPr>
              <a:t>label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496" y="3919364"/>
            <a:ext cx="4824536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771800" y="4063380"/>
            <a:ext cx="576064" cy="1080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921000" y="304800"/>
            <a:ext cx="62230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Clinical Goal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8300" y="2260600"/>
            <a:ext cx="4025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White Matter tracts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75000" y="3784600"/>
            <a:ext cx="1219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5300" y="4699000"/>
            <a:ext cx="389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Ventricles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08500" y="1943100"/>
            <a:ext cx="4521200" cy="1092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The goal of this tutorial is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to explore white matter</a:t>
            </a:r>
          </a:p>
          <a:p>
            <a:pPr>
              <a:lnSpc>
                <a:spcPts val="403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08500" y="3048000"/>
            <a:ext cx="45212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fibers surrounding a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8500" y="3479800"/>
            <a:ext cx="4521200" cy="160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tumor using Diffusion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Tensor Imaging (DTI)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Tractography.</a:t>
            </a:r>
          </a:p>
          <a:p>
            <a:pPr>
              <a:lnSpc>
                <a:spcPts val="403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123728" y="3861048"/>
            <a:ext cx="3872398" cy="43204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ThresholdEffect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tool. 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611560" y="4077072"/>
            <a:ext cx="1512168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61" y="4872583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2663788" y="4869160"/>
            <a:ext cx="3564396" cy="79208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down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module, set the lower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Threshold Range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1700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and click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Apply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308" y="5517232"/>
            <a:ext cx="1171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835696" y="5445224"/>
            <a:ext cx="792088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663788" y="4869160"/>
            <a:ext cx="4448212" cy="504056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 of the threshold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123728" y="5445224"/>
            <a:ext cx="3780420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SaveIslandEffect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in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module.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460500" y="4293096"/>
            <a:ext cx="663228" cy="11521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420243" y="4847665"/>
            <a:ext cx="3143645" cy="52555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lick in the occipital horn of the ventricle 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63888" y="4509120"/>
            <a:ext cx="3024336" cy="360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10" name="object 2"/>
          <p:cNvSpPr txBox="1"/>
          <p:nvPr/>
        </p:nvSpPr>
        <p:spPr>
          <a:xfrm>
            <a:off x="1187624" y="5733256"/>
            <a:ext cx="3744415" cy="576064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results of the segmentation of the lateral ventricle.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12" name="object 2"/>
          <p:cNvSpPr txBox="1"/>
          <p:nvPr/>
        </p:nvSpPr>
        <p:spPr>
          <a:xfrm>
            <a:off x="611560" y="5085184"/>
            <a:ext cx="3672408" cy="136815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back up and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cllick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on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Merge and Build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 merge the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three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label maps, and generate 3D models of the tumor and ventricles using a Marching Cubes algorithm.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979712" y="3501008"/>
            <a:ext cx="1944216" cy="16087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901700" y="304800"/>
            <a:ext cx="82423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Final Result of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1892300" y="4678720"/>
            <a:ext cx="2895724" cy="982528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results of the merging of the three labelmaps in the 2D viewer.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901700" y="304800"/>
            <a:ext cx="82423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Final Result of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4932040" y="5157192"/>
            <a:ext cx="3039740" cy="62248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Layout menu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and select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Conventiona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l.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211960" y="2132856"/>
            <a:ext cx="864096" cy="3024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901700" y="304800"/>
            <a:ext cx="82423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Final Result of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1388518" y="3785907"/>
            <a:ext cx="4119585" cy="867229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3D surface reconstructions of the ventricles, and solid and cystic parts of the tumor.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1187624" y="404664"/>
            <a:ext cx="6629400" cy="159596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5600" dirty="0"/>
              <a:t>Slicer DMRI</a:t>
            </a:r>
            <a:endParaRPr sz="5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1531" y="2143125"/>
            <a:ext cx="7554516" cy="348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ctr">
            <a:normAutofit fontScale="70000" lnSpcReduction="20000"/>
          </a:bodyPr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  <a:defRPr/>
            </a:pPr>
            <a:r>
              <a:rPr lang="en-US" dirty="0" smtClean="0"/>
              <a:t>An open-source project to improve and extend diffusion magnetic resonance imaging software in 3D Slicer:</a:t>
            </a:r>
          </a:p>
          <a:p>
            <a:pPr marL="0" indent="0">
              <a:buNone/>
              <a:defRPr/>
            </a:pP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2"/>
              </a:rPr>
              <a:t>http://</a:t>
            </a:r>
            <a:r>
              <a:rPr lang="pl-PL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2"/>
              </a:rPr>
              <a:t>dmri.slicer.org</a:t>
            </a: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dirty="0" smtClean="0"/>
              <a:t>Please read the </a:t>
            </a:r>
            <a:r>
              <a:rPr lang="en-US" b="1" dirty="0" smtClean="0"/>
              <a:t>Diffusion MRI Analysis</a:t>
            </a:r>
            <a:r>
              <a:rPr lang="en-US" dirty="0" smtClean="0"/>
              <a:t> tutorial to install SlicerDMRI:</a:t>
            </a:r>
          </a:p>
          <a:p>
            <a:pPr marL="0" indent="0">
              <a:buNone/>
              <a:defRPr/>
            </a:pPr>
            <a:r>
              <a:rPr lang="en-US" sz="2100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100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dmri.slicer.org</a:t>
            </a:r>
            <a:r>
              <a:rPr lang="en-US" sz="2100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/docs/</a:t>
            </a:r>
            <a:r>
              <a:rPr lang="en-US" sz="2100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diffusion_mri_analysis</a:t>
            </a:r>
            <a:endParaRPr lang="en-US" sz="2100" u="sng" dirty="0" smtClean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algn="ctr">
              <a:buNone/>
              <a:defRPr/>
            </a:pPr>
            <a:endParaRPr lang="en-US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licerDRMI_l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2" y="375047"/>
            <a:ext cx="1847374" cy="10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4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6" y="1340768"/>
            <a:ext cx="9144000" cy="51435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660400" y="304800"/>
            <a:ext cx="8483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Definition of </a:t>
            </a: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107504" y="2348880"/>
            <a:ext cx="4036802" cy="115526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Position the mouse over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pin icon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, deselect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link icon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, and select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eye icon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to view just the axial slice in the 3D viewer. 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>
            <a:off x="2125905" y="3504141"/>
            <a:ext cx="2018401" cy="519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660400" y="304800"/>
            <a:ext cx="8483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Definition of </a:t>
            </a: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1727684" y="5530745"/>
            <a:ext cx="4036802" cy="93243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label map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BaselineVolume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-cyst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label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(yellow) and 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DilateEffect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tool.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912517"/>
            <a:ext cx="5076056" cy="201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23528" y="5088970"/>
            <a:ext cx="3422557" cy="420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660400" y="304800"/>
            <a:ext cx="8483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Definition of </a:t>
            </a: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467544" y="2564904"/>
            <a:ext cx="3744416" cy="12961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With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DilateEffect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tool equipped, click on the cystic part of the tumor in the axial slice viewer once, then select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Apply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3 times to generate the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peritumoral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1979712" y="3861048"/>
            <a:ext cx="360040" cy="1080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2"/>
          <p:cNvSpPr txBox="1"/>
          <p:nvPr/>
        </p:nvSpPr>
        <p:spPr>
          <a:xfrm>
            <a:off x="4788024" y="4509120"/>
            <a:ext cx="4113572" cy="504056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Note the dilation of the cystic part of the tumor in the 3D Viewer.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6844810" y="3140968"/>
            <a:ext cx="895542" cy="1368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975100" y="17526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Part 2: Tractography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75100" y="23622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exploration of peri-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75100" y="29718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tumoral white matter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75100" y="35814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fibers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  <p:sp>
        <p:nvSpPr>
          <p:cNvPr id="9" name="object 2"/>
          <p:cNvSpPr txBox="1"/>
          <p:nvPr/>
        </p:nvSpPr>
        <p:spPr>
          <a:xfrm>
            <a:off x="3059832" y="2217706"/>
            <a:ext cx="5832648" cy="92326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b="1" dirty="0">
                <a:solidFill>
                  <a:srgbClr val="000000"/>
                </a:solidFill>
                <a:latin typeface="Arial Bold"/>
                <a:cs typeface="Arial Bold"/>
              </a:rPr>
              <a:t>Modules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menu, then select </a:t>
            </a:r>
            <a:r>
              <a:rPr lang="en-CA" b="1" dirty="0">
                <a:solidFill>
                  <a:srgbClr val="000000"/>
                </a:solidFill>
                <a:latin typeface="Arial Bold"/>
                <a:cs typeface="Arial Bold"/>
              </a:rPr>
              <a:t>Diffusion -&gt; </a:t>
            </a:r>
          </a:p>
          <a:p>
            <a:pPr>
              <a:lnSpc>
                <a:spcPts val="2400"/>
              </a:lnSpc>
            </a:pPr>
            <a:r>
              <a:rPr lang="en-CA" sz="1600" b="1" dirty="0" err="1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sz="1600" b="1" dirty="0">
                <a:solidFill>
                  <a:srgbClr val="000000"/>
                </a:solidFill>
                <a:latin typeface="Arial Bold"/>
                <a:cs typeface="Arial Bold"/>
              </a:rPr>
              <a:t> -&gt; </a:t>
            </a:r>
            <a:r>
              <a:rPr lang="en-CA" b="1" dirty="0" smtClean="0">
                <a:solidFill>
                  <a:srgbClr val="000000"/>
                </a:solidFill>
                <a:latin typeface="Arial Bold"/>
                <a:cs typeface="Arial Bold"/>
              </a:rPr>
              <a:t>Region-based -&gt; </a:t>
            </a:r>
            <a:r>
              <a:rPr lang="en-CA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b="1" dirty="0" smtClean="0">
                <a:solidFill>
                  <a:srgbClr val="000000"/>
                </a:solidFill>
                <a:latin typeface="Arial Bold"/>
                <a:cs typeface="Arial Bold"/>
              </a:rPr>
              <a:t> ROI Seeding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4572000" y="3140967"/>
            <a:ext cx="1404156" cy="1440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267744" y="3871703"/>
            <a:ext cx="5436096" cy="20668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14" dirty="0" smtClean="0">
                <a:solidFill>
                  <a:srgbClr val="000000"/>
                </a:solidFill>
                <a:latin typeface="Arial Bold"/>
                <a:cs typeface="Arial Bold"/>
              </a:rPr>
              <a:t>Go</a:t>
            </a:r>
            <a:r>
              <a:rPr lang="zh-CN" altLang="en-US" sz="2014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14" dirty="0" smtClean="0">
                <a:solidFill>
                  <a:srgbClr val="000000"/>
                </a:solidFill>
                <a:latin typeface="Arial Bold"/>
                <a:cs typeface="Arial Bold"/>
              </a:rPr>
              <a:t>to</a:t>
            </a:r>
            <a:r>
              <a:rPr lang="zh-CN" altLang="en-US" sz="2014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I/O</a:t>
            </a:r>
            <a:r>
              <a:rPr lang="zh-CN" altLang="en-US" sz="2014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14" dirty="0" smtClean="0">
                <a:solidFill>
                  <a:srgbClr val="000000"/>
                </a:solidFill>
                <a:latin typeface="Arial Bold"/>
                <a:cs typeface="Arial Bold"/>
              </a:rPr>
              <a:t>and</a:t>
            </a:r>
            <a:r>
              <a:rPr lang="zh-CN" altLang="en-US" sz="2014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14" dirty="0">
                <a:solidFill>
                  <a:srgbClr val="000000"/>
                </a:solidFill>
                <a:latin typeface="Arial Bold"/>
                <a:cs typeface="Arial Bold"/>
              </a:rPr>
              <a:t>set the following </a:t>
            </a:r>
            <a:r>
              <a:rPr lang="en-US" altLang="zh-CN" sz="2014" dirty="0" smtClean="0">
                <a:solidFill>
                  <a:srgbClr val="000000"/>
                </a:solidFill>
                <a:latin typeface="Arial Bold"/>
                <a:cs typeface="Arial Bold"/>
              </a:rPr>
              <a:t>values:</a:t>
            </a:r>
            <a:endParaRPr lang="en-CA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Input DTI Volume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CA" sz="2000" dirty="0" err="1">
                <a:solidFill>
                  <a:srgbClr val="000000"/>
                </a:solidFill>
                <a:latin typeface="Arial"/>
                <a:cs typeface="Arial"/>
              </a:rPr>
              <a:t>DTIVolume</a:t>
            </a: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Input Label Map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CA" sz="2000" dirty="0" err="1">
                <a:solidFill>
                  <a:srgbClr val="000000"/>
                </a:solidFill>
                <a:latin typeface="Arial"/>
                <a:cs typeface="Arial"/>
              </a:rPr>
              <a:t>BaselineVolume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-cyst-label</a:t>
            </a: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Output Fiber Bundle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: Create and</a:t>
            </a:r>
            <a:r>
              <a:rPr lang="en-CA" sz="2000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>
                <a:solidFill>
                  <a:srgbClr val="000000"/>
                </a:solidFill>
                <a:latin typeface="Times New Roman"/>
              </a:rPr>
            </a:b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rename </a:t>
            </a:r>
            <a:r>
              <a:rPr lang="en-CA" sz="2000" dirty="0" err="1" smtClean="0">
                <a:solidFill>
                  <a:srgbClr val="000000"/>
                </a:solidFill>
                <a:latin typeface="Arial"/>
                <a:cs typeface="Arial"/>
              </a:rPr>
              <a:t>newFiberBundle</a:t>
            </a:r>
            <a:endParaRPr lang="en-CA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endParaRPr lang="en-CA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83968" y="2996952"/>
            <a:ext cx="0" cy="297192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90138" y="4509120"/>
            <a:ext cx="0" cy="308392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481374"/>
            <a:ext cx="5148064" cy="731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46844" y="5706943"/>
            <a:ext cx="4650312" cy="1179810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Scroll down </a:t>
            </a:r>
            <a:r>
              <a:rPr lang="en-US" altLang="zh-CN" sz="2000" dirty="0" smtClean="0">
                <a:solidFill>
                  <a:srgbClr val="000000"/>
                </a:solidFill>
                <a:latin typeface="Arial Bold"/>
                <a:cs typeface="Arial Bold"/>
              </a:rPr>
              <a:t>and</a:t>
            </a:r>
            <a:r>
              <a:rPr lang="zh-CN" altLang="en-US" sz="2000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the following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values:</a:t>
            </a:r>
            <a:endParaRPr lang="en-CA" sz="2000" dirty="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300"/>
              </a:lnSpc>
            </a:pPr>
            <a:endParaRPr lang="en-CA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Check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Use Index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Space</a:t>
            </a: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endParaRPr lang="en-CA" sz="2000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23928" y="2924944"/>
            <a:ext cx="0" cy="308392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29668"/>
            <a:ext cx="5148064" cy="2887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535" y="4293096"/>
            <a:ext cx="4794503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192438"/>
            <a:ext cx="1547664" cy="236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5220071" y="1844825"/>
            <a:ext cx="3893897" cy="4424288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Scroll down to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>
                <a:solidFill>
                  <a:srgbClr val="000000"/>
                </a:solidFill>
                <a:latin typeface="Arial"/>
                <a:cs typeface="Arial"/>
              </a:rPr>
              <a:t>Tractography Seeding </a:t>
            </a:r>
            <a:r>
              <a:rPr lang="en-CA" sz="2000" b="1" dirty="0" smtClean="0">
                <a:solidFill>
                  <a:srgbClr val="000000"/>
                </a:solidFill>
                <a:latin typeface="Arial"/>
                <a:cs typeface="Arial"/>
              </a:rPr>
              <a:t>Parameters</a:t>
            </a:r>
            <a:r>
              <a:rPr lang="zh-CN" alt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and set the following values:</a:t>
            </a:r>
          </a:p>
          <a:p>
            <a:pPr>
              <a:lnSpc>
                <a:spcPts val="2300"/>
              </a:lnSpc>
            </a:pPr>
            <a:endParaRPr lang="en-CA" sz="2004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Set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/>
                <a:cs typeface="Arial"/>
              </a:rPr>
              <a:t>Stopping</a:t>
            </a:r>
            <a:r>
              <a:rPr lang="zh-CN" altLang="en-US" sz="2004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/>
                <a:cs typeface="Arial"/>
              </a:rPr>
              <a:t>Criteria</a:t>
            </a:r>
            <a:r>
              <a:rPr lang="zh-CN" altLang="en-US" sz="2004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b="1" dirty="0" err="1" smtClean="0">
                <a:solidFill>
                  <a:srgbClr val="000000"/>
                </a:solidFill>
                <a:latin typeface="Arial"/>
                <a:cs typeface="Arial"/>
              </a:rPr>
              <a:t>FractionalAnisotropy</a:t>
            </a:r>
            <a:endParaRPr lang="en-CA" sz="2004" b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rial Bold"/>
                <a:cs typeface="Arial Bold"/>
              </a:rPr>
              <a:t>S</a:t>
            </a:r>
            <a:r>
              <a:rPr lang="en-CA" sz="2000" dirty="0" smtClean="0">
                <a:solidFill>
                  <a:srgbClr val="000000"/>
                </a:solidFill>
                <a:latin typeface="Arial Bold"/>
                <a:cs typeface="Arial Bold"/>
              </a:rPr>
              <a:t>et</a:t>
            </a:r>
            <a:r>
              <a:rPr lang="zh-CN" altLang="en-US" sz="2000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Stopping Value</a:t>
            </a:r>
            <a:r>
              <a:rPr lang="zh-CN" altLang="en-US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"/>
                <a:cs typeface="Arial"/>
              </a:rPr>
              <a:t>0.15</a:t>
            </a:r>
            <a:endParaRPr lang="en-CA" sz="20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sz="20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Scroll down to</a:t>
            </a:r>
            <a:r>
              <a:rPr lang="zh-CN" alt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>
                <a:solidFill>
                  <a:srgbClr val="000000"/>
                </a:solidFill>
                <a:latin typeface="Arial"/>
                <a:cs typeface="Arial"/>
              </a:rPr>
              <a:t>Label Definition</a:t>
            </a: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and set the following values:</a:t>
            </a:r>
          </a:p>
          <a:p>
            <a:pPr marL="342900" indent="-342900">
              <a:lnSpc>
                <a:spcPts val="2300"/>
              </a:lnSpc>
              <a:buFontTx/>
              <a:buChar char="-"/>
            </a:pPr>
            <a:endParaRPr lang="en-CA" sz="20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</a:t>
            </a: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"/>
                <a:cs typeface="Arial"/>
              </a:rPr>
              <a:t>Seeding Label</a:t>
            </a:r>
            <a:r>
              <a:rPr lang="zh-CN" alt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US" altLang="zh-CN" sz="2000" b="1" dirty="0">
                <a:solidFill>
                  <a:srgbClr val="000000"/>
                </a:solidFill>
                <a:latin typeface="Arial"/>
                <a:cs typeface="Arial"/>
              </a:rPr>
              <a:t>309 (cyst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CA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endParaRPr lang="en-CA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Click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on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Apply</a:t>
            </a:r>
            <a:endParaRPr lang="en-CA" sz="2000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348291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14" name="object 2"/>
          <p:cNvSpPr txBox="1"/>
          <p:nvPr/>
        </p:nvSpPr>
        <p:spPr>
          <a:xfrm>
            <a:off x="539552" y="2050749"/>
            <a:ext cx="4113572" cy="792088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3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Slicer displays the white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matter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fibers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surrounding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4089028" y="3582640"/>
            <a:ext cx="0" cy="2971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6" name="object 2"/>
          <p:cNvSpPr txBox="1"/>
          <p:nvPr/>
        </p:nvSpPr>
        <p:spPr>
          <a:xfrm>
            <a:off x="755576" y="4313634"/>
            <a:ext cx="4176464" cy="1008112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fibers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are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colored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according</a:t>
            </a:r>
            <a:r>
              <a:rPr lang="en-CA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>
                <a:solidFill>
                  <a:srgbClr val="000000"/>
                </a:solidFill>
                <a:latin typeface="Times New Roman"/>
              </a:rPr>
            </a:b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fractional anisotropy values</a:t>
            </a:r>
            <a:r>
              <a:rPr lang="en-CA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>
                <a:solidFill>
                  <a:srgbClr val="000000"/>
                </a:solidFill>
                <a:latin typeface="Times New Roman"/>
              </a:rPr>
            </a:b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(red = low FA; </a:t>
            </a:r>
            <a:r>
              <a:rPr lang="en-CA" sz="1600" dirty="0" err="1">
                <a:solidFill>
                  <a:srgbClr val="000000"/>
                </a:solidFill>
                <a:latin typeface="Arial"/>
                <a:cs typeface="Arial"/>
              </a:rPr>
              <a:t>blue,green</a:t>
            </a: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=high FA)</a:t>
            </a: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975100" y="18161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Part 4: Tractography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75100" y="24257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exploration of the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75100" y="30353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ipsilateral and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75100" y="36449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contralateral side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41500" y="292100"/>
            <a:ext cx="7302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Calibri"/>
                <a:cs typeface="Calibri"/>
              </a:rPr>
              <a:t>Image Analysis Pipeline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32300" y="1638300"/>
            <a:ext cx="4711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5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The image analysis pipeline</a:t>
            </a:r>
          </a:p>
          <a:p>
            <a:pPr>
              <a:lnSpc>
                <a:spcPts val="2645"/>
              </a:lnSpc>
            </a:pPr>
            <a:endParaRPr lang="en-CA" sz="23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32301" y="1993900"/>
            <a:ext cx="4711700" cy="467146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20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described in this tutorial uses three</a:t>
            </a:r>
            <a:r>
              <a:rPr lang="en-CA" sz="23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04" smtClean="0">
                <a:solidFill>
                  <a:srgbClr val="000000"/>
                </a:solidFill>
                <a:latin typeface="Times New Roman"/>
              </a:rPr>
            </a:b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different algorithms: </a:t>
            </a:r>
          </a:p>
          <a:p>
            <a:pPr>
              <a:lnSpc>
                <a:spcPts val="3320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1) Grow Cut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algorithm for segmentation of the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tumor parts</a:t>
            </a:r>
          </a:p>
          <a:p>
            <a:pPr>
              <a:lnSpc>
                <a:spcPts val="3320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 2) Marching Cube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algorithm for surface modeling</a:t>
            </a:r>
          </a:p>
          <a:p>
            <a:pPr>
              <a:lnSpc>
                <a:spcPts val="3320"/>
              </a:lnSpc>
            </a:pPr>
            <a:r>
              <a:rPr lang="en-CA" sz="2304">
                <a:solidFill>
                  <a:srgbClr val="000000"/>
                </a:solidFill>
                <a:latin typeface="Arial"/>
                <a:cs typeface="Arial"/>
              </a:rPr>
              <a:t>3) Single tensor streamline tractography algorithm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04">
                <a:solidFill>
                  <a:srgbClr val="000000"/>
                </a:solidFill>
                <a:latin typeface="Times New Roman"/>
              </a:rPr>
            </a:br>
            <a:r>
              <a:rPr lang="en-CA" sz="2304">
                <a:solidFill>
                  <a:srgbClr val="000000"/>
                </a:solidFill>
                <a:latin typeface="Arial"/>
                <a:cs typeface="Arial"/>
              </a:rPr>
              <a:t>for tract generation.</a:t>
            </a:r>
          </a:p>
          <a:p>
            <a:pPr>
              <a:lnSpc>
                <a:spcPts val="3320"/>
              </a:lnSpc>
            </a:pPr>
            <a:endParaRPr lang="en-CA" sz="2304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3320"/>
              </a:lnSpc>
            </a:pPr>
            <a:endParaRPr lang="en-CA" sz="23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14600" y="2247900"/>
            <a:ext cx="6139501" cy="923330"/>
          </a:xfrm>
          <a:prstGeom prst="rect">
            <a:avLst/>
          </a:prstGeom>
          <a:solidFill>
            <a:schemeClr val="accent6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Modules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 menu, then select </a:t>
            </a:r>
            <a:r>
              <a:rPr lang="en-CA" sz="2014" b="1" dirty="0">
                <a:solidFill>
                  <a:srgbClr val="000000"/>
                </a:solidFill>
                <a:latin typeface="Arial Bold"/>
                <a:cs typeface="Arial Bold"/>
              </a:rPr>
              <a:t>Diffusion -&gt; </a:t>
            </a:r>
          </a:p>
          <a:p>
            <a:pPr>
              <a:lnSpc>
                <a:spcPts val="2400"/>
              </a:lnSpc>
            </a:pPr>
            <a:r>
              <a:rPr lang="en-CA" sz="2000" b="1" dirty="0" err="1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-&gt; </a:t>
            </a:r>
            <a:r>
              <a:rPr lang="en-CA" sz="2014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 Seeding</a:t>
            </a:r>
          </a:p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64088" y="2996952"/>
            <a:ext cx="0" cy="2808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" y="1340768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Calibri"/>
                <a:cs typeface="Calibri"/>
              </a:rPr>
              <a:t>Tractography on-the-fly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14600" y="2247900"/>
            <a:ext cx="6629400" cy="711200"/>
          </a:xfrm>
          <a:prstGeom prst="rect">
            <a:avLst/>
          </a:prstGeom>
          <a:solidFill>
            <a:srgbClr val="F79646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Position the mouse over the 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pin icon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in the axial</a:t>
            </a:r>
            <a:r>
              <a:rPr lang="en-CA" sz="2004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slice viewer and change the volume to </a:t>
            </a:r>
            <a:r>
              <a:rPr lang="en-CA" sz="2014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DTIVolume</a:t>
            </a:r>
            <a:endParaRPr lang="en-CA" sz="2014" b="1" dirty="0" smtClean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364088" y="2959100"/>
            <a:ext cx="465212" cy="1694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Calibri"/>
                <a:cs typeface="Calibri"/>
              </a:rPr>
              <a:t>Tractography on-the-fly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9512" y="2636912"/>
            <a:ext cx="4169668" cy="1182050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sz="2014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Fiducial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 icon,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position it next to the cystic part</a:t>
            </a:r>
          </a:p>
          <a:p>
            <a:pPr>
              <a:lnSpc>
                <a:spcPts val="2300"/>
              </a:lnSpc>
            </a:pPr>
            <a:r>
              <a:rPr lang="en-CA" sz="2006" dirty="0">
                <a:solidFill>
                  <a:srgbClr val="000000"/>
                </a:solidFill>
                <a:latin typeface="Arial"/>
                <a:cs typeface="Arial"/>
              </a:rPr>
              <a:t>of the </a:t>
            </a:r>
            <a:r>
              <a:rPr lang="en-CA" sz="2006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2006" dirty="0">
                <a:solidFill>
                  <a:srgbClr val="000000"/>
                </a:solidFill>
                <a:latin typeface="Arial"/>
                <a:cs typeface="Arial"/>
              </a:rPr>
              <a:t> by clicking near </a:t>
            </a:r>
            <a:r>
              <a:rPr lang="en-CA" sz="2006" dirty="0" smtClean="0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lang="zh-CN" altLang="en-US" sz="2006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in the 3D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viewer</a:t>
            </a:r>
            <a:endParaRPr lang="en-CA" sz="2004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51720" y="2025328"/>
            <a:ext cx="1296144" cy="611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314959" y="3429000"/>
            <a:ext cx="1049129" cy="35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93900" y="4604589"/>
            <a:ext cx="6394524" cy="912643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 Input DTI Volume to </a:t>
            </a:r>
            <a:r>
              <a:rPr lang="en-CA" sz="2000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DTIVolume</a:t>
            </a:r>
            <a:r>
              <a:rPr lang="en-CA" sz="20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 </a:t>
            </a:r>
            <a:r>
              <a:rPr lang="en-CA" sz="2000" dirty="0" err="1" smtClean="0">
                <a:solidFill>
                  <a:srgbClr val="000000"/>
                </a:solidFill>
                <a:latin typeface="Arial"/>
                <a:cs typeface="Arial"/>
              </a:rPr>
              <a:t>Fiducial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 List or Model to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F</a:t>
            </a:r>
          </a:p>
          <a:p>
            <a:pPr>
              <a:lnSpc>
                <a:spcPts val="23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Set Output </a:t>
            </a:r>
            <a:r>
              <a:rPr lang="en-CA" sz="2000" dirty="0" err="1">
                <a:solidFill>
                  <a:srgbClr val="000000"/>
                </a:solidFill>
                <a:latin typeface="Arial"/>
                <a:cs typeface="Arial"/>
              </a:rPr>
              <a:t>Fiber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 Bundle to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Create new </a:t>
            </a:r>
            <a:r>
              <a:rPr lang="en-CA" sz="2000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Fiber</a:t>
            </a:r>
            <a:r>
              <a:rPr lang="zh-CN" altLang="en-US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Bundle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972" y="2396614"/>
            <a:ext cx="4687044" cy="888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Tractography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23728" y="5574549"/>
            <a:ext cx="3585732" cy="1205458"/>
          </a:xfrm>
          <a:prstGeom prst="rect">
            <a:avLst/>
          </a:prstGeom>
          <a:solidFill>
            <a:srgbClr val="F79646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Scroll down the module and set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US" altLang="zh-CN" sz="2004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Minimum Path Length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</a:p>
          <a:p>
            <a:pPr>
              <a:lnSpc>
                <a:spcPts val="24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10.0 mm and the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FA Stopping</a:t>
            </a:r>
            <a:r>
              <a:rPr lang="en-CA" sz="2000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>
                <a:solidFill>
                  <a:srgbClr val="000000"/>
                </a:solidFill>
                <a:latin typeface="Times New Roman"/>
              </a:rPr>
            </a:b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Value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 at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0.15</a:t>
            </a:r>
            <a:endParaRPr lang="en-CA" sz="2004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552" y="3938817"/>
            <a:ext cx="4176464" cy="266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7942" y="4519263"/>
            <a:ext cx="4608074" cy="205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1826954" y="4149080"/>
            <a:ext cx="4816731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Position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fiducial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in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cingulum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on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the contralateral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side opposite to the tumor</a:t>
            </a: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817863" y="2924944"/>
            <a:ext cx="1418433" cy="1224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926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8" name="object 2"/>
          <p:cNvSpPr txBox="1"/>
          <p:nvPr/>
        </p:nvSpPr>
        <p:spPr>
          <a:xfrm>
            <a:off x="2203541" y="4725144"/>
            <a:ext cx="4816731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Explore the aspect of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cingulum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in the</a:t>
            </a:r>
            <a:r>
              <a:rPr lang="en-CA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>
                <a:solidFill>
                  <a:srgbClr val="000000"/>
                </a:solidFill>
                <a:latin typeface="Times New Roman"/>
              </a:rPr>
            </a:b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contralateral and ipsilateral sides</a:t>
            </a: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72000" y="2924944"/>
            <a:ext cx="2016224" cy="18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22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111500" y="304800"/>
            <a:ext cx="6032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Conclusion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38300"/>
            <a:ext cx="85979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• Fully integrated pipeline for semi-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9000" y="2108200"/>
            <a:ext cx="82550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automated tumor segmentation and white</a:t>
            </a:r>
            <a:r>
              <a:rPr lang="en-CA" sz="32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204" smtClean="0">
                <a:solidFill>
                  <a:srgbClr val="000000"/>
                </a:solidFill>
                <a:latin typeface="Times New Roman"/>
              </a:rPr>
            </a:b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matter tract reconstruction</a:t>
            </a:r>
          </a:p>
          <a:p>
            <a:pPr>
              <a:lnSpc>
                <a:spcPts val="390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3200400"/>
            <a:ext cx="85979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  <a:tabLst>
                <a:tab pos="342900" algn="l"/>
              </a:tabLst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•	3D interactive exploration of the white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9000" y="3695700"/>
            <a:ext cx="82550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matter tracts surrounding a tumor (peri-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89000" y="4178300"/>
            <a:ext cx="82550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tumoral tracts) for neurosurgical planning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44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374440" y="3287180"/>
            <a:ext cx="481012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8600" y="1524000"/>
            <a:ext cx="727075" cy="885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5943" y="479196"/>
            <a:ext cx="5966433" cy="2248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75528" marR="894499" algn="ctr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 smtClean="0">
                <a:latin typeface="Calibri"/>
                <a:cs typeface="Calibri"/>
              </a:rPr>
              <a:t>Ackn</a:t>
            </a:r>
            <a:r>
              <a:rPr sz="6600" spc="-14" baseline="3103" dirty="0" smtClean="0">
                <a:latin typeface="Calibri"/>
                <a:cs typeface="Calibri"/>
              </a:rPr>
              <a:t>o</a:t>
            </a:r>
            <a:r>
              <a:rPr sz="6600" spc="0" baseline="3103" dirty="0" smtClean="0">
                <a:latin typeface="Calibri"/>
                <a:cs typeface="Calibri"/>
              </a:rPr>
              <a:t>wledgme</a:t>
            </a:r>
            <a:r>
              <a:rPr sz="6600" spc="-39" baseline="3103" dirty="0" smtClean="0">
                <a:latin typeface="Calibri"/>
                <a:cs typeface="Calibri"/>
              </a:rPr>
              <a:t>n</a:t>
            </a:r>
            <a:r>
              <a:rPr sz="6600" spc="0" baseline="3103" dirty="0" smtClean="0">
                <a:latin typeface="Calibri"/>
                <a:cs typeface="Calibri"/>
              </a:rPr>
              <a:t>ts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89"/>
              </a:spcBef>
            </a:pPr>
            <a:r>
              <a:rPr sz="3200" spc="0" dirty="0" smtClean="0">
                <a:latin typeface="Calibri"/>
                <a:cs typeface="Calibri"/>
              </a:rPr>
              <a:t>N</a:t>
            </a:r>
            <a:r>
              <a:rPr sz="3200" spc="-25" dirty="0" smtClean="0">
                <a:latin typeface="Calibri"/>
                <a:cs typeface="Calibri"/>
              </a:rPr>
              <a:t>a</a:t>
            </a:r>
            <a:r>
              <a:rPr sz="3200" spc="0" dirty="0" smtClean="0">
                <a:latin typeface="Calibri"/>
                <a:cs typeface="Calibri"/>
              </a:rPr>
              <a:t>t</a:t>
            </a:r>
            <a:r>
              <a:rPr sz="3200" spc="-9" dirty="0" smtClean="0">
                <a:latin typeface="Calibri"/>
                <a:cs typeface="Calibri"/>
              </a:rPr>
              <a:t>i</a:t>
            </a:r>
            <a:r>
              <a:rPr sz="3200" spc="0" dirty="0" smtClean="0">
                <a:latin typeface="Calibri"/>
                <a:cs typeface="Calibri"/>
              </a:rPr>
              <a:t>onal</a:t>
            </a:r>
            <a:r>
              <a:rPr sz="3200" spc="14" dirty="0" smtClean="0">
                <a:latin typeface="Calibri"/>
                <a:cs typeface="Calibri"/>
              </a:rPr>
              <a:t> </a:t>
            </a:r>
            <a:r>
              <a:rPr sz="3200" spc="0" dirty="0" smtClean="0">
                <a:latin typeface="Calibri"/>
                <a:cs typeface="Calibri"/>
              </a:rPr>
              <a:t>A</a:t>
            </a:r>
            <a:r>
              <a:rPr sz="3200" spc="-9" dirty="0" smtClean="0">
                <a:latin typeface="Calibri"/>
                <a:cs typeface="Calibri"/>
              </a:rPr>
              <a:t>l</a:t>
            </a:r>
            <a:r>
              <a:rPr sz="3200" spc="0" dirty="0" smtClean="0">
                <a:latin typeface="Calibri"/>
                <a:cs typeface="Calibri"/>
              </a:rPr>
              <a:t>l</a:t>
            </a:r>
            <a:r>
              <a:rPr sz="3200" spc="-4" dirty="0" smtClean="0">
                <a:latin typeface="Calibri"/>
                <a:cs typeface="Calibri"/>
              </a:rPr>
              <a:t>i</a:t>
            </a:r>
            <a:r>
              <a:rPr sz="3200" spc="0" dirty="0" smtClean="0">
                <a:latin typeface="Calibri"/>
                <a:cs typeface="Calibri"/>
              </a:rPr>
              <a:t>ance </a:t>
            </a:r>
            <a:r>
              <a:rPr sz="3200" spc="-69" dirty="0" smtClean="0">
                <a:latin typeface="Calibri"/>
                <a:cs typeface="Calibri"/>
              </a:rPr>
              <a:t>f</a:t>
            </a:r>
            <a:r>
              <a:rPr sz="3200" spc="0" dirty="0" smtClean="0">
                <a:latin typeface="Calibri"/>
                <a:cs typeface="Calibri"/>
              </a:rPr>
              <a:t>or Medi</a:t>
            </a:r>
            <a:r>
              <a:rPr sz="3200" spc="-25" dirty="0" smtClean="0">
                <a:latin typeface="Calibri"/>
                <a:cs typeface="Calibri"/>
              </a:rPr>
              <a:t>c</a:t>
            </a:r>
            <a:r>
              <a:rPr sz="3200" spc="0" dirty="0" smtClean="0">
                <a:latin typeface="Calibri"/>
                <a:cs typeface="Calibri"/>
              </a:rPr>
              <a:t>al Ima</a:t>
            </a:r>
            <a:r>
              <a:rPr sz="3200" spc="-19" dirty="0" smtClean="0">
                <a:latin typeface="Calibri"/>
                <a:cs typeface="Calibri"/>
              </a:rPr>
              <a:t>g</a:t>
            </a:r>
            <a:r>
              <a:rPr sz="3200" spc="0" dirty="0" smtClean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  <a:p>
            <a:pPr marL="12700" marR="74414">
              <a:lnSpc>
                <a:spcPts val="3840"/>
              </a:lnSpc>
              <a:spcBef>
                <a:spcPts val="192"/>
              </a:spcBef>
            </a:pPr>
            <a:r>
              <a:rPr sz="4800" spc="0" baseline="1706" dirty="0" smtClean="0">
                <a:latin typeface="Calibri"/>
                <a:cs typeface="Calibri"/>
              </a:rPr>
              <a:t>Com</a:t>
            </a:r>
            <a:r>
              <a:rPr sz="4800" spc="-14" baseline="1706" dirty="0" smtClean="0">
                <a:latin typeface="Calibri"/>
                <a:cs typeface="Calibri"/>
              </a:rPr>
              <a:t>p</a:t>
            </a:r>
            <a:r>
              <a:rPr sz="4800" spc="0" baseline="1706" dirty="0" smtClean="0">
                <a:latin typeface="Calibri"/>
                <a:cs typeface="Calibri"/>
              </a:rPr>
              <a:t>ut</a:t>
            </a:r>
            <a:r>
              <a:rPr sz="4800" spc="-14" baseline="1706" dirty="0" smtClean="0">
                <a:latin typeface="Calibri"/>
                <a:cs typeface="Calibri"/>
              </a:rPr>
              <a:t>i</a:t>
            </a:r>
            <a:r>
              <a:rPr sz="4800" spc="0" baseline="1706" dirty="0" smtClean="0">
                <a:latin typeface="Calibri"/>
                <a:cs typeface="Calibri"/>
              </a:rPr>
              <a:t>ng</a:t>
            </a:r>
            <a:r>
              <a:rPr sz="4800" spc="39" baseline="1706" dirty="0" smtClean="0">
                <a:latin typeface="Calibri"/>
                <a:cs typeface="Calibri"/>
              </a:rPr>
              <a:t> </a:t>
            </a:r>
            <a:r>
              <a:rPr sz="4800" spc="0" baseline="1706" dirty="0" smtClean="0">
                <a:latin typeface="Calibri"/>
                <a:cs typeface="Calibri"/>
              </a:rPr>
              <a:t>(N</a:t>
            </a:r>
            <a:r>
              <a:rPr sz="4800" spc="-4" baseline="1706" dirty="0" smtClean="0">
                <a:latin typeface="Calibri"/>
                <a:cs typeface="Calibri"/>
              </a:rPr>
              <a:t>A</a:t>
            </a:r>
            <a:r>
              <a:rPr sz="4800" spc="0" baseline="1706" dirty="0" smtClean="0">
                <a:latin typeface="Calibri"/>
                <a:cs typeface="Calibri"/>
              </a:rPr>
              <a:t>-MI</a:t>
            </a:r>
            <a:r>
              <a:rPr sz="4800" spc="-14" baseline="1706" dirty="0" smtClean="0">
                <a:latin typeface="Calibri"/>
                <a:cs typeface="Calibri"/>
              </a:rPr>
              <a:t>C</a:t>
            </a:r>
            <a:r>
              <a:rPr sz="4800" spc="0" baseline="1706" dirty="0" smtClean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 marR="74414">
              <a:lnSpc>
                <a:spcPct val="101725"/>
              </a:lnSpc>
              <a:spcBef>
                <a:spcPts val="509"/>
              </a:spcBef>
            </a:pPr>
            <a:r>
              <a:rPr sz="3200" spc="0" dirty="0" smtClean="0">
                <a:latin typeface="Calibri"/>
                <a:cs typeface="Calibri"/>
              </a:rPr>
              <a:t>NIH U5</a:t>
            </a:r>
            <a:r>
              <a:rPr sz="3200" spc="-9" dirty="0" smtClean="0">
                <a:latin typeface="Calibri"/>
                <a:cs typeface="Calibri"/>
              </a:rPr>
              <a:t>4</a:t>
            </a:r>
            <a:r>
              <a:rPr sz="3200" spc="0" dirty="0" smtClean="0">
                <a:latin typeface="Calibri"/>
                <a:cs typeface="Calibri"/>
              </a:rPr>
              <a:t>EB</a:t>
            </a:r>
            <a:r>
              <a:rPr sz="3200" spc="-9" dirty="0" smtClean="0">
                <a:latin typeface="Calibri"/>
                <a:cs typeface="Calibri"/>
              </a:rPr>
              <a:t>0</a:t>
            </a:r>
            <a:r>
              <a:rPr sz="3200" spc="0" dirty="0" smtClean="0">
                <a:latin typeface="Calibri"/>
                <a:cs typeface="Calibri"/>
              </a:rPr>
              <a:t>05</a:t>
            </a:r>
            <a:r>
              <a:rPr sz="3200" spc="-9" dirty="0" smtClean="0">
                <a:latin typeface="Calibri"/>
                <a:cs typeface="Calibri"/>
              </a:rPr>
              <a:t>1</a:t>
            </a:r>
            <a:r>
              <a:rPr sz="3200" spc="0" dirty="0" smtClean="0">
                <a:latin typeface="Calibri"/>
                <a:cs typeface="Calibri"/>
              </a:rPr>
              <a:t>49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3017" y="1197451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 smtClean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3017" y="3441414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 smtClean="0">
                <a:latin typeface="Arial"/>
                <a:cs typeface="Arial"/>
              </a:rPr>
              <a:t>•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5943" y="3316739"/>
            <a:ext cx="3539721" cy="10175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0" baseline="3413" dirty="0" smtClean="0">
                <a:latin typeface="Calibri"/>
                <a:cs typeface="Calibri"/>
              </a:rPr>
              <a:t>Neu</a:t>
            </a:r>
            <a:r>
              <a:rPr sz="4800" spc="-54" baseline="3413" dirty="0" smtClean="0">
                <a:latin typeface="Calibri"/>
                <a:cs typeface="Calibri"/>
              </a:rPr>
              <a:t>r</a:t>
            </a:r>
            <a:r>
              <a:rPr sz="4800" spc="0" baseline="3413" dirty="0" smtClean="0">
                <a:latin typeface="Calibri"/>
                <a:cs typeface="Calibri"/>
              </a:rPr>
              <a:t>oima</a:t>
            </a:r>
            <a:r>
              <a:rPr sz="4800" spc="-25" baseline="3413" dirty="0" smtClean="0">
                <a:latin typeface="Calibri"/>
                <a:cs typeface="Calibri"/>
              </a:rPr>
              <a:t>g</a:t>
            </a:r>
            <a:r>
              <a:rPr sz="4800" spc="0" baseline="3413" dirty="0" smtClean="0">
                <a:latin typeface="Calibri"/>
                <a:cs typeface="Calibri"/>
              </a:rPr>
              <a:t>e Ana</a:t>
            </a:r>
            <a:r>
              <a:rPr sz="4800" spc="-9" baseline="3413" dirty="0" smtClean="0">
                <a:latin typeface="Calibri"/>
                <a:cs typeface="Calibri"/>
              </a:rPr>
              <a:t>l</a:t>
            </a:r>
            <a:r>
              <a:rPr sz="4800" spc="-19" baseline="3413" dirty="0" smtClean="0">
                <a:latin typeface="Calibri"/>
                <a:cs typeface="Calibri"/>
              </a:rPr>
              <a:t>y</a:t>
            </a:r>
            <a:r>
              <a:rPr sz="4800" spc="0" baseline="3413" dirty="0" smtClean="0">
                <a:latin typeface="Calibri"/>
                <a:cs typeface="Calibri"/>
              </a:rPr>
              <a:t>s</a:t>
            </a:r>
            <a:r>
              <a:rPr sz="4800" spc="-9" baseline="3413" dirty="0" smtClean="0">
                <a:latin typeface="Calibri"/>
                <a:cs typeface="Calibri"/>
              </a:rPr>
              <a:t>i</a:t>
            </a:r>
            <a:r>
              <a:rPr sz="4800" spc="0" baseline="3413" dirty="0" smtClean="0">
                <a:latin typeface="Calibri"/>
                <a:cs typeface="Calibri"/>
              </a:rPr>
              <a:t>s</a:t>
            </a:r>
            <a:endParaRPr sz="3200" dirty="0">
              <a:latin typeface="Calibri"/>
              <a:cs typeface="Calibri"/>
            </a:endParaRPr>
          </a:p>
          <a:p>
            <a:pPr marL="12700" marR="61036">
              <a:lnSpc>
                <a:spcPct val="101725"/>
              </a:lnSpc>
              <a:spcBef>
                <a:spcPts val="533"/>
              </a:spcBef>
            </a:pPr>
            <a:r>
              <a:rPr sz="3200" spc="0" dirty="0" smtClean="0">
                <a:latin typeface="Calibri"/>
                <a:cs typeface="Calibri"/>
              </a:rPr>
              <a:t>NIH P41RR</a:t>
            </a:r>
            <a:r>
              <a:rPr sz="3200" spc="-9" dirty="0" smtClean="0">
                <a:latin typeface="Calibri"/>
                <a:cs typeface="Calibri"/>
              </a:rPr>
              <a:t>0</a:t>
            </a:r>
            <a:r>
              <a:rPr sz="3200" spc="0" dirty="0" smtClean="0">
                <a:latin typeface="Calibri"/>
                <a:cs typeface="Calibri"/>
              </a:rPr>
              <a:t>13</a:t>
            </a:r>
            <a:r>
              <a:rPr sz="3200" spc="-9" dirty="0" smtClean="0">
                <a:latin typeface="Calibri"/>
                <a:cs typeface="Calibri"/>
              </a:rPr>
              <a:t>2</a:t>
            </a:r>
            <a:r>
              <a:rPr sz="3200" spc="0" dirty="0" smtClean="0">
                <a:latin typeface="Calibri"/>
                <a:cs typeface="Calibri"/>
              </a:rPr>
              <a:t>18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4475" y="3324259"/>
            <a:ext cx="2203964" cy="407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0" baseline="3413" dirty="0" smtClean="0">
                <a:latin typeface="Calibri"/>
                <a:cs typeface="Calibri"/>
              </a:rPr>
              <a:t>Ce</a:t>
            </a:r>
            <a:r>
              <a:rPr sz="4800" spc="-25" baseline="3413" dirty="0" smtClean="0">
                <a:latin typeface="Calibri"/>
                <a:cs typeface="Calibri"/>
              </a:rPr>
              <a:t>n</a:t>
            </a:r>
            <a:r>
              <a:rPr sz="4800" spc="-39" baseline="3413" dirty="0" smtClean="0">
                <a:latin typeface="Calibri"/>
                <a:cs typeface="Calibri"/>
              </a:rPr>
              <a:t>t</a:t>
            </a:r>
            <a:r>
              <a:rPr sz="4800" spc="0" baseline="3413" dirty="0" smtClean="0">
                <a:latin typeface="Calibri"/>
                <a:cs typeface="Calibri"/>
              </a:rPr>
              <a:t>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0229" y="3370323"/>
            <a:ext cx="1044877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0" baseline="3413" dirty="0" smtClean="0">
                <a:latin typeface="Calibri"/>
                <a:cs typeface="Calibri"/>
              </a:rPr>
              <a:t>(N</a:t>
            </a:r>
            <a:r>
              <a:rPr sz="4800" spc="-25" baseline="3413" dirty="0" smtClean="0">
                <a:latin typeface="Calibri"/>
                <a:cs typeface="Calibri"/>
              </a:rPr>
              <a:t>A</a:t>
            </a:r>
            <a:r>
              <a:rPr sz="4800" spc="0" baseline="3413" dirty="0" smtClean="0">
                <a:latin typeface="Calibri"/>
                <a:cs typeface="Calibri"/>
              </a:rPr>
              <a:t>C)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234" y="4808092"/>
            <a:ext cx="8366714" cy="1471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9638">
              <a:lnSpc>
                <a:spcPts val="3360"/>
              </a:lnSpc>
              <a:spcBef>
                <a:spcPts val="168"/>
              </a:spcBef>
            </a:pPr>
            <a:r>
              <a:rPr sz="4800" spc="-69" baseline="3413" dirty="0" smtClean="0">
                <a:latin typeface="Calibri"/>
                <a:cs typeface="Calibri"/>
              </a:rPr>
              <a:t>P</a:t>
            </a:r>
            <a:r>
              <a:rPr sz="4800" spc="0" baseline="3413" dirty="0" smtClean="0">
                <a:latin typeface="Calibri"/>
                <a:cs typeface="Calibri"/>
              </a:rPr>
              <a:t>arth A</a:t>
            </a:r>
            <a:r>
              <a:rPr sz="4800" spc="-9" baseline="3413" dirty="0" smtClean="0">
                <a:latin typeface="Calibri"/>
                <a:cs typeface="Calibri"/>
              </a:rPr>
              <a:t>m</a:t>
            </a:r>
            <a:r>
              <a:rPr sz="4800" spc="0" baseline="3413" dirty="0" smtClean="0">
                <a:latin typeface="Calibri"/>
                <a:cs typeface="Calibri"/>
              </a:rPr>
              <a:t>in,</a:t>
            </a:r>
            <a:r>
              <a:rPr sz="4800" spc="14" baseline="3413" dirty="0" smtClean="0">
                <a:latin typeface="Calibri"/>
                <a:cs typeface="Calibri"/>
              </a:rPr>
              <a:t> </a:t>
            </a:r>
            <a:r>
              <a:rPr sz="4800" spc="0" baseline="3413" dirty="0" smtClean="0">
                <a:latin typeface="Calibri"/>
                <a:cs typeface="Calibri"/>
              </a:rPr>
              <a:t>WIT</a:t>
            </a:r>
            <a:r>
              <a:rPr lang="en-US" sz="4800" spc="0" baseline="3413" dirty="0" smtClean="0">
                <a:latin typeface="Calibri"/>
                <a:cs typeface="Calibri"/>
              </a:rPr>
              <a:t>,</a:t>
            </a:r>
            <a:r>
              <a:rPr lang="en-US" sz="4800" spc="0" dirty="0" smtClean="0">
                <a:latin typeface="Calibri"/>
                <a:cs typeface="Calibri"/>
              </a:rPr>
              <a:t> </a:t>
            </a:r>
            <a:r>
              <a:rPr lang="en-US" sz="4800" baseline="3413" dirty="0">
                <a:cs typeface="Calibri"/>
              </a:rPr>
              <a:t>Farukh Kohistani, BC</a:t>
            </a:r>
            <a:r>
              <a:rPr lang="en-US" sz="4800" spc="9" baseline="3413" dirty="0">
                <a:cs typeface="Calibri"/>
              </a:rPr>
              <a:t>,</a:t>
            </a:r>
            <a:endParaRPr lang="en-US" sz="4800" spc="9" dirty="0">
              <a:cs typeface="Calibri"/>
            </a:endParaRPr>
          </a:p>
          <a:p>
            <a:pPr marL="12700" marR="39638">
              <a:lnSpc>
                <a:spcPts val="3360"/>
              </a:lnSpc>
              <a:spcBef>
                <a:spcPts val="168"/>
              </a:spcBef>
            </a:pPr>
            <a:r>
              <a:rPr lang="en-US" sz="4800" spc="-69" baseline="3413" dirty="0">
                <a:latin typeface="Calibri"/>
                <a:cs typeface="Calibri"/>
              </a:rPr>
              <a:t>Fan Zhang, University of </a:t>
            </a:r>
            <a:r>
              <a:rPr lang="en-US" sz="4800" spc="-69" baseline="3413" dirty="0" smtClean="0">
                <a:latin typeface="Calibri"/>
                <a:cs typeface="Calibri"/>
              </a:rPr>
              <a:t>Sydney</a:t>
            </a:r>
          </a:p>
          <a:p>
            <a:pPr marL="12700" marR="39638">
              <a:lnSpc>
                <a:spcPts val="3360"/>
              </a:lnSpc>
              <a:spcBef>
                <a:spcPts val="168"/>
              </a:spcBef>
            </a:pPr>
            <a:r>
              <a:rPr lang="en-US" sz="4800" spc="-69" baseline="3413" dirty="0" smtClean="0">
                <a:latin typeface="Calibri"/>
                <a:cs typeface="Calibri"/>
              </a:rPr>
              <a:t>Shun Gong, </a:t>
            </a:r>
            <a:r>
              <a:rPr lang="en-US" sz="4800" spc="-69" baseline="3413" dirty="0">
                <a:latin typeface="Calibri"/>
                <a:cs typeface="Calibri"/>
              </a:rPr>
              <a:t>Shanghai </a:t>
            </a:r>
            <a:r>
              <a:rPr lang="en-US" sz="4800" spc="-69" baseline="3413" dirty="0" err="1">
                <a:latin typeface="Calibri"/>
                <a:cs typeface="Calibri"/>
              </a:rPr>
              <a:t>Changzheng</a:t>
            </a:r>
            <a:r>
              <a:rPr lang="en-US" sz="4800" spc="-69" baseline="3413" dirty="0">
                <a:latin typeface="Calibri"/>
                <a:cs typeface="Calibri"/>
              </a:rPr>
              <a:t> </a:t>
            </a:r>
            <a:r>
              <a:rPr lang="en-US" sz="4800" spc="-69" baseline="3413" dirty="0" smtClean="0">
                <a:latin typeface="Calibri"/>
                <a:cs typeface="Calibri"/>
              </a:rPr>
              <a:t>Hospital</a:t>
            </a:r>
          </a:p>
          <a:p>
            <a:pPr marL="12700" marR="39638">
              <a:lnSpc>
                <a:spcPts val="3360"/>
              </a:lnSpc>
              <a:spcBef>
                <a:spcPts val="168"/>
              </a:spcBef>
            </a:pPr>
            <a:r>
              <a:rPr lang="en-US" sz="4800" spc="-69" baseline="3413" dirty="0" err="1" smtClean="0">
                <a:latin typeface="Calibri"/>
                <a:cs typeface="Calibri"/>
              </a:rPr>
              <a:t>Mengying</a:t>
            </a:r>
            <a:r>
              <a:rPr lang="en-US" sz="4800" spc="-69" dirty="0" smtClean="0">
                <a:latin typeface="Calibri"/>
                <a:cs typeface="Calibri"/>
              </a:rPr>
              <a:t> </a:t>
            </a:r>
            <a:r>
              <a:rPr lang="en-US" sz="4800" spc="-69" baseline="3413" dirty="0" smtClean="0">
                <a:latin typeface="Calibri"/>
                <a:cs typeface="Calibri"/>
              </a:rPr>
              <a:t>Zhang, National University of Singapore</a:t>
            </a:r>
            <a:endParaRPr lang="en-US" sz="4800" spc="-69" baseline="3413" dirty="0">
              <a:latin typeface="Calibri"/>
              <a:cs typeface="Calibri"/>
            </a:endParaRPr>
          </a:p>
          <a:p>
            <a:pPr marL="12700" marR="39638">
              <a:lnSpc>
                <a:spcPts val="3360"/>
              </a:lnSpc>
              <a:spcBef>
                <a:spcPts val="168"/>
              </a:spcBef>
            </a:pPr>
            <a:endParaRPr lang="en-US" sz="4800" spc="0" baseline="3413" dirty="0" smtClean="0">
              <a:latin typeface="Calibri"/>
              <a:cs typeface="Calibri"/>
            </a:endParaRPr>
          </a:p>
        </p:txBody>
      </p:sp>
      <p:sp>
        <p:nvSpPr>
          <p:cNvPr id="17" name="object 11"/>
          <p:cNvSpPr txBox="1"/>
          <p:nvPr/>
        </p:nvSpPr>
        <p:spPr>
          <a:xfrm>
            <a:off x="477710" y="4869160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 smtClean="0">
                <a:latin typeface="Arial"/>
                <a:cs typeface="Arial"/>
              </a:rPr>
              <a:t>•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8" name="object 11"/>
          <p:cNvSpPr txBox="1"/>
          <p:nvPr/>
        </p:nvSpPr>
        <p:spPr>
          <a:xfrm>
            <a:off x="1240843" y="5690906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3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533400" y="304800"/>
            <a:ext cx="8610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Overview of the analysis pipeline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32000" y="1638300"/>
            <a:ext cx="6800381" cy="7399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Part 1: Loading &amp;</a:t>
            </a:r>
            <a:r>
              <a:rPr lang="zh-CN" altLang="en-US" sz="2495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Visualization of Diffusion Data</a:t>
            </a:r>
          </a:p>
          <a:p>
            <a:pPr>
              <a:lnSpc>
                <a:spcPts val="2875"/>
              </a:lnSpc>
            </a:pPr>
            <a:endParaRPr lang="en-CA" sz="2495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12334" y="2564904"/>
            <a:ext cx="6759864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Part </a:t>
            </a: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2: Segmentation of lat. ventricles, and solid</a:t>
            </a:r>
          </a:p>
          <a:p>
            <a:pPr>
              <a:lnSpc>
                <a:spcPts val="2875"/>
              </a:lnSpc>
            </a:pPr>
            <a:endParaRPr lang="en-CA" sz="2495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32000" y="2933700"/>
            <a:ext cx="7112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and cystic parts of the </a:t>
            </a:r>
            <a:r>
              <a:rPr lang="en-CA" sz="2498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endParaRPr lang="en-CA" sz="2498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875"/>
              </a:lnSpc>
            </a:pPr>
            <a:endParaRPr lang="en-CA" sz="2498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32000" y="3848100"/>
            <a:ext cx="6277792" cy="7399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 smtClean="0">
                <a:solidFill>
                  <a:srgbClr val="000000"/>
                </a:solidFill>
                <a:latin typeface="Arial"/>
                <a:cs typeface="Arial"/>
              </a:rPr>
              <a:t>Part 3: Tractography reconstruction of white</a:t>
            </a:r>
          </a:p>
          <a:p>
            <a:pPr>
              <a:lnSpc>
                <a:spcPts val="2875"/>
              </a:lnSpc>
            </a:pPr>
            <a:endParaRPr lang="en-CA" sz="24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32000" y="4229100"/>
            <a:ext cx="7112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matter </a:t>
            </a:r>
            <a:r>
              <a:rPr lang="en-CA" sz="2498" dirty="0" err="1" smtClean="0">
                <a:solidFill>
                  <a:srgbClr val="000000"/>
                </a:solidFill>
                <a:latin typeface="Arial"/>
                <a:cs typeface="Arial"/>
              </a:rPr>
              <a:t>fibers</a:t>
            </a: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 in the </a:t>
            </a:r>
            <a:r>
              <a:rPr lang="en-CA" sz="2498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2875"/>
              </a:lnSpc>
            </a:pPr>
            <a:endParaRPr lang="en-CA" sz="2498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720" y="5157192"/>
            <a:ext cx="5732236" cy="7399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Part 4: </a:t>
            </a:r>
            <a:r>
              <a:rPr lang="en-CA" sz="2495" dirty="0" err="1" smtClean="0">
                <a:solidFill>
                  <a:srgbClr val="000000"/>
                </a:solidFill>
                <a:latin typeface="Arial"/>
                <a:cs typeface="Arial"/>
              </a:rPr>
              <a:t>Tractography</a:t>
            </a: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 exploration  of the</a:t>
            </a:r>
          </a:p>
          <a:p>
            <a:pPr>
              <a:lnSpc>
                <a:spcPts val="2875"/>
              </a:lnSpc>
            </a:pPr>
            <a:endParaRPr lang="en-CA" sz="2495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32000" y="5524500"/>
            <a:ext cx="7112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8" smtClean="0">
                <a:solidFill>
                  <a:srgbClr val="000000"/>
                </a:solidFill>
                <a:latin typeface="Arial"/>
                <a:cs typeface="Arial"/>
              </a:rPr>
              <a:t>ipsilateral and contralateral side</a:t>
            </a:r>
          </a:p>
          <a:p>
            <a:pPr>
              <a:lnSpc>
                <a:spcPts val="2875"/>
              </a:lnSpc>
            </a:pPr>
            <a:endParaRPr lang="en-CA" sz="2498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4127500" y="1828800"/>
            <a:ext cx="5016500" cy="2222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19455">
              <a:lnSpc>
                <a:spcPts val="5300"/>
              </a:lnSpc>
            </a:pP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Part 1: Loading</a:t>
            </a:r>
            <a:r>
              <a:rPr lang="en-CA" sz="44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4404" smtClean="0">
                <a:solidFill>
                  <a:srgbClr val="000000"/>
                </a:solidFill>
                <a:latin typeface="Times New Roman"/>
              </a:rPr>
            </a:b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and Visualization</a:t>
            </a:r>
            <a:r>
              <a:rPr lang="en-CA" sz="44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4404" smtClean="0">
                <a:solidFill>
                  <a:srgbClr val="000000"/>
                </a:solidFill>
                <a:latin typeface="Times New Roman"/>
              </a:rPr>
            </a:b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of Diffusion Data</a:t>
            </a:r>
          </a:p>
          <a:p>
            <a:pPr>
              <a:lnSpc>
                <a:spcPts val="5300"/>
              </a:lnSpc>
            </a:pPr>
            <a:endParaRPr lang="en-CA" sz="44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7" name="TextBox 2"/>
          <p:cNvSpPr txBox="1"/>
          <p:nvPr/>
        </p:nvSpPr>
        <p:spPr>
          <a:xfrm>
            <a:off x="1384300" y="304800"/>
            <a:ext cx="77597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Diffusion Tensor Imaging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300" y="2489200"/>
            <a:ext cx="5092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(Stejskal and Tanner 1965, Basser 1994 )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84600" y="3759200"/>
            <a:ext cx="52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 Black"/>
                <a:cs typeface="Arial Black"/>
              </a:rPr>
              <a:t>D</a:t>
            </a: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=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19600" y="31369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06900" y="3733800"/>
            <a:ext cx="2667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19600" y="43307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99000" y="3378200"/>
            <a:ext cx="571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xx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99000" y="3975100"/>
            <a:ext cx="571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8" smtClean="0">
                <a:solidFill>
                  <a:srgbClr val="000000"/>
                </a:solidFill>
                <a:latin typeface="Arial Italic"/>
                <a:cs typeface="Arial Italic"/>
              </a:rPr>
              <a:t>yx</a:t>
            </a:r>
          </a:p>
          <a:p>
            <a:pPr>
              <a:lnSpc>
                <a:spcPts val="1840"/>
              </a:lnSpc>
            </a:pPr>
            <a:endParaRPr lang="en-CA" sz="159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11700" y="4572000"/>
            <a:ext cx="558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zx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84800" y="31369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84800" y="37338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84800" y="43307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664200" y="3378200"/>
            <a:ext cx="571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xy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76900" y="3975100"/>
            <a:ext cx="558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8" smtClean="0">
                <a:solidFill>
                  <a:srgbClr val="000000"/>
                </a:solidFill>
                <a:latin typeface="Arial Italic"/>
                <a:cs typeface="Arial Italic"/>
              </a:rPr>
              <a:t>yy</a:t>
            </a:r>
          </a:p>
          <a:p>
            <a:pPr>
              <a:lnSpc>
                <a:spcPts val="1840"/>
              </a:lnSpc>
            </a:pPr>
            <a:endParaRPr lang="en-CA" sz="1598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676900" y="4572000"/>
            <a:ext cx="558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zy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50000" y="3136900"/>
            <a:ext cx="2413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350000" y="3733800"/>
            <a:ext cx="2413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62700" y="4330700"/>
            <a:ext cx="2286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642100" y="3378200"/>
            <a:ext cx="2387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16" spc="-10" smtClean="0">
                <a:solidFill>
                  <a:srgbClr val="000000"/>
                </a:solidFill>
                <a:latin typeface="Arial Italic"/>
                <a:cs typeface="Arial Italic"/>
              </a:rPr>
              <a:t>xz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42100" y="3975100"/>
            <a:ext cx="2387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18" spc="-10" smtClean="0">
                <a:solidFill>
                  <a:srgbClr val="000000"/>
                </a:solidFill>
                <a:latin typeface="Arial Italic"/>
                <a:cs typeface="Arial Italic"/>
              </a:rPr>
              <a:t>yz</a:t>
            </a:r>
          </a:p>
          <a:p>
            <a:pPr>
              <a:lnSpc>
                <a:spcPts val="1840"/>
              </a:lnSpc>
            </a:pPr>
            <a:endParaRPr lang="en-CA" sz="1598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642100" y="4572000"/>
            <a:ext cx="2387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16" spc="-10" smtClean="0">
                <a:solidFill>
                  <a:srgbClr val="000000"/>
                </a:solidFill>
                <a:latin typeface="Arial Italic"/>
                <a:cs typeface="Arial Italic"/>
              </a:rPr>
              <a:t>zz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3520</TotalTime>
  <Words>1607</Words>
  <Application>Microsoft Macintosh PowerPoint</Application>
  <PresentationFormat>On-screen Show (4:3)</PresentationFormat>
  <Paragraphs>349</Paragraphs>
  <Slides>68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 Black</vt:lpstr>
      <vt:lpstr>Arial Bold</vt:lpstr>
      <vt:lpstr>Arial Italic</vt:lpstr>
      <vt:lpstr>Arial Unicode MS</vt:lpstr>
      <vt:lpstr>Calibri</vt:lpstr>
      <vt:lpstr>Helvetica Light</vt:lpstr>
      <vt:lpstr>Times New Roman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Slicer DMRI</vt:lpstr>
      <vt:lpstr>PowerPoint Presentation</vt:lpstr>
      <vt:lpstr>PowerPoint Presentation</vt:lpstr>
      <vt:lpstr>PowerPoint Presentation</vt:lpstr>
      <vt:lpstr>PowerPoint Presentation</vt:lpstr>
      <vt:lpstr>Tutorial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Investintech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A2E_Engine</dc:creator>
  <cp:lastModifiedBy>Microsoft Office User</cp:lastModifiedBy>
  <cp:revision>173</cp:revision>
  <dcterms:created xsi:type="dcterms:W3CDTF">2014-06-25T14:17:29Z</dcterms:created>
  <dcterms:modified xsi:type="dcterms:W3CDTF">2019-08-05T22:16:26Z</dcterms:modified>
</cp:coreProperties>
</file>